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7"/>
  </p:notesMasterIdLst>
  <p:sldIdLst>
    <p:sldId id="256" r:id="rId2"/>
    <p:sldId id="290" r:id="rId3"/>
    <p:sldId id="291" r:id="rId4"/>
    <p:sldId id="292" r:id="rId5"/>
    <p:sldId id="293" r:id="rId6"/>
    <p:sldId id="294" r:id="rId7"/>
    <p:sldId id="339" r:id="rId8"/>
    <p:sldId id="295" r:id="rId9"/>
    <p:sldId id="296" r:id="rId10"/>
    <p:sldId id="340" r:id="rId11"/>
    <p:sldId id="297" r:id="rId12"/>
    <p:sldId id="298" r:id="rId13"/>
    <p:sldId id="299" r:id="rId14"/>
    <p:sldId id="300" r:id="rId15"/>
    <p:sldId id="34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19" r:id="rId24"/>
    <p:sldId id="309" r:id="rId25"/>
    <p:sldId id="320" r:id="rId26"/>
    <p:sldId id="342" r:id="rId27"/>
    <p:sldId id="321" r:id="rId28"/>
    <p:sldId id="323" r:id="rId29"/>
    <p:sldId id="324" r:id="rId30"/>
    <p:sldId id="343" r:id="rId31"/>
    <p:sldId id="325" r:id="rId32"/>
    <p:sldId id="326" r:id="rId33"/>
    <p:sldId id="327" r:id="rId34"/>
    <p:sldId id="329" r:id="rId35"/>
    <p:sldId id="330" r:id="rId36"/>
    <p:sldId id="331" r:id="rId37"/>
    <p:sldId id="333" r:id="rId38"/>
    <p:sldId id="334" r:id="rId39"/>
    <p:sldId id="335" r:id="rId40"/>
    <p:sldId id="336" r:id="rId41"/>
    <p:sldId id="337" r:id="rId42"/>
    <p:sldId id="338" r:id="rId43"/>
    <p:sldId id="322" r:id="rId44"/>
    <p:sldId id="344" r:id="rId45"/>
    <p:sldId id="350" r:id="rId46"/>
    <p:sldId id="310" r:id="rId47"/>
    <p:sldId id="345" r:id="rId48"/>
    <p:sldId id="346" r:id="rId49"/>
    <p:sldId id="315" r:id="rId50"/>
    <p:sldId id="317" r:id="rId51"/>
    <p:sldId id="349" r:id="rId52"/>
    <p:sldId id="348" r:id="rId53"/>
    <p:sldId id="316" r:id="rId54"/>
    <p:sldId id="347" r:id="rId55"/>
    <p:sldId id="351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F2741-3F7B-4EA7-87B6-2A21B220AF8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18A24-FF58-4E53-8C4F-07704C2304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/>
            <a:fld id="{0099BA2B-40AC-4A18-BE5A-089F8970BD09}" type="slidenum">
              <a:rPr lang="en-US" sz="1200"/>
              <a:pPr algn="r"/>
              <a:t>25</a:t>
            </a:fld>
            <a:endParaRPr lang="en-US" sz="120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66048F-1017-4B4C-8AA1-1C78A0EF4064}" type="slidenum">
              <a:rPr lang="en-US"/>
              <a:pPr/>
              <a:t>36</a:t>
            </a:fld>
            <a:endParaRPr lang="en-US"/>
          </a:p>
        </p:txBody>
      </p:sp>
      <p:sp>
        <p:nvSpPr>
          <p:cNvPr id="60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89C606-10A3-4519-933A-B4F2C9AC8D4B}" type="slidenum">
              <a:rPr lang="en-US"/>
              <a:pPr/>
              <a:t>37</a:t>
            </a:fld>
            <a:endParaRPr lang="en-US"/>
          </a:p>
        </p:txBody>
      </p:sp>
      <p:sp>
        <p:nvSpPr>
          <p:cNvPr id="602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8D1B5D-A315-4BB9-A4CF-DFECC96C551A}" type="slidenum">
              <a:rPr lang="en-US"/>
              <a:pPr/>
              <a:t>38</a:t>
            </a:fld>
            <a:endParaRPr lang="en-US"/>
          </a:p>
        </p:txBody>
      </p:sp>
      <p:sp>
        <p:nvSpPr>
          <p:cNvPr id="603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B51428-94AB-41EC-A600-E4DE0DEDC468}" type="slidenum">
              <a:rPr lang="en-US"/>
              <a:pPr/>
              <a:t>39</a:t>
            </a:fld>
            <a:endParaRPr lang="en-US"/>
          </a:p>
        </p:txBody>
      </p:sp>
      <p:sp>
        <p:nvSpPr>
          <p:cNvPr id="604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3B144B-B264-4D3D-B9F4-CFB7B87F9CE3}" type="slidenum">
              <a:rPr lang="en-US"/>
              <a:pPr/>
              <a:t>40</a:t>
            </a:fld>
            <a:endParaRPr lang="en-US"/>
          </a:p>
        </p:txBody>
      </p:sp>
      <p:sp>
        <p:nvSpPr>
          <p:cNvPr id="605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B16B3F-9939-4416-A3A4-CF5828E557C0}" type="slidenum">
              <a:rPr lang="en-US"/>
              <a:pPr/>
              <a:t>41</a:t>
            </a:fld>
            <a:endParaRPr lang="en-US"/>
          </a:p>
        </p:txBody>
      </p:sp>
      <p:sp>
        <p:nvSpPr>
          <p:cNvPr id="606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6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D53367-8AB5-4669-9411-E9AC2E09F5FF}" type="slidenum">
              <a:rPr lang="en-US"/>
              <a:pPr/>
              <a:t>42</a:t>
            </a:fld>
            <a:endParaRPr lang="en-US"/>
          </a:p>
        </p:txBody>
      </p:sp>
      <p:sp>
        <p:nvSpPr>
          <p:cNvPr id="607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FD1D25-EBB8-4464-9E75-6AE59064FA73}" type="slidenum">
              <a:rPr lang="en-US"/>
              <a:pPr/>
              <a:t>43</a:t>
            </a:fld>
            <a:endParaRPr lang="en-US"/>
          </a:p>
        </p:txBody>
      </p:sp>
      <p:sp>
        <p:nvSpPr>
          <p:cNvPr id="79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pPr indent="190500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1667BB-4B8B-4276-B483-E011DF89E566}" type="slidenum">
              <a:rPr lang="en-US"/>
              <a:pPr/>
              <a:t>27</a:t>
            </a:fld>
            <a:endParaRPr lang="en-US"/>
          </a:p>
        </p:txBody>
      </p:sp>
      <p:sp>
        <p:nvSpPr>
          <p:cNvPr id="79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BE3941-552D-4463-A371-EEC89F85A536}" type="slidenum">
              <a:rPr lang="en-US"/>
              <a:pPr/>
              <a:t>28</a:t>
            </a:fld>
            <a:endParaRPr lang="en-US"/>
          </a:p>
        </p:txBody>
      </p:sp>
      <p:sp>
        <p:nvSpPr>
          <p:cNvPr id="59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BCABD5-0A17-4C97-97F9-82C47E729FEA}" type="slidenum">
              <a:rPr lang="en-US"/>
              <a:pPr/>
              <a:t>29</a:t>
            </a:fld>
            <a:endParaRPr lang="en-US"/>
          </a:p>
        </p:txBody>
      </p:sp>
      <p:sp>
        <p:nvSpPr>
          <p:cNvPr id="592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0CB02A-765C-4F2B-BC12-4ACDE908021F}" type="slidenum">
              <a:rPr lang="en-US"/>
              <a:pPr/>
              <a:t>31</a:t>
            </a:fld>
            <a:endParaRPr lang="en-US"/>
          </a:p>
        </p:txBody>
      </p:sp>
      <p:sp>
        <p:nvSpPr>
          <p:cNvPr id="59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D80E26-466E-427A-9182-F3D5567C93CC}" type="slidenum">
              <a:rPr lang="en-US"/>
              <a:pPr/>
              <a:t>32</a:t>
            </a:fld>
            <a:endParaRPr lang="en-US"/>
          </a:p>
        </p:txBody>
      </p:sp>
      <p:sp>
        <p:nvSpPr>
          <p:cNvPr id="59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0B469A-402B-4816-9DE9-46DFFB717B59}" type="slidenum">
              <a:rPr lang="en-US"/>
              <a:pPr/>
              <a:t>33</a:t>
            </a:fld>
            <a:endParaRPr lang="en-US"/>
          </a:p>
        </p:txBody>
      </p:sp>
      <p:sp>
        <p:nvSpPr>
          <p:cNvPr id="59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B29EDC-E30B-42EF-8AC0-D0BDDD3DFE49}" type="slidenum">
              <a:rPr lang="en-US"/>
              <a:pPr/>
              <a:t>34</a:t>
            </a:fld>
            <a:endParaRPr lang="en-US"/>
          </a:p>
        </p:txBody>
      </p:sp>
      <p:sp>
        <p:nvSpPr>
          <p:cNvPr id="59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7F08AD-B55A-4BAB-89B3-AB2548ED8D31}" type="slidenum">
              <a:rPr lang="en-US"/>
              <a:pPr/>
              <a:t>35</a:t>
            </a:fld>
            <a:endParaRPr lang="en-US"/>
          </a:p>
        </p:txBody>
      </p:sp>
      <p:sp>
        <p:nvSpPr>
          <p:cNvPr id="59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31F6B85-EAE4-4DC6-83FF-CCE65F43F447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D8E0D97-D01A-463F-B946-7689155180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1820206"/>
            <a:ext cx="8424936" cy="1828800"/>
          </a:xfrm>
        </p:spPr>
        <p:txBody>
          <a:bodyPr>
            <a:normAutofit/>
          </a:bodyPr>
          <a:lstStyle/>
          <a:p>
            <a:pPr algn="ctr"/>
            <a:r>
              <a:rPr lang="sr-Cyrl-RS" sz="4000" dirty="0" smtClean="0">
                <a:solidFill>
                  <a:srgbClr val="0070C0"/>
                </a:solidFill>
                <a:effectLst/>
              </a:rPr>
              <a:t>Фармацеутска технологија 2</a:t>
            </a:r>
            <a:endParaRPr lang="en-US" sz="4000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929066"/>
            <a:ext cx="7858180" cy="882244"/>
          </a:xfrm>
        </p:spPr>
        <p:txBody>
          <a:bodyPr/>
          <a:lstStyle/>
          <a:p>
            <a:r>
              <a:rPr lang="sr-Cyrl-CS" dirty="0" smtClean="0"/>
              <a:t>доц.др </a:t>
            </a:r>
            <a:r>
              <a:rPr lang="sr-Cyrl-RS" dirty="0" smtClean="0"/>
              <a:t>Ксенија Вучићевић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476672"/>
            <a:ext cx="7772400" cy="504056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 smtClean="0"/>
              <a:t>Подела цитостатика 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2376" y="1196752"/>
            <a:ext cx="7772400" cy="4968552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лкилирајућ</a:t>
            </a: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агенс</a:t>
            </a: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l">
              <a:buFont typeface="Arial" pitchFamily="34" charset="0"/>
              <a:buChar char="•"/>
            </a:pP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нтиметаболит</a:t>
            </a: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структурни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аналози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sr-Cyrl-C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ормони</a:t>
            </a:r>
            <a:endParaRPr lang="sr-Cyrl-C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нтибиотици</a:t>
            </a:r>
            <a:endParaRPr lang="sr-Cyrl-C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иљни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алкалоиди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гликозиди</a:t>
            </a:r>
            <a:endParaRPr lang="sr-Cyrl-C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адиоактивни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изотопи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sr-Cyrl-C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sr-Cyrl-C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стали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цитостатици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88"/>
            <a:ext cx="8280000" cy="638306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hr-HR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Алкилирајући агенси</a:t>
            </a:r>
            <a:endParaRPr lang="en-US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еривати </a:t>
            </a:r>
            <a:r>
              <a:rPr lang="hr-HR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бис</a:t>
            </a:r>
            <a:r>
              <a:rPr lang="sr-Cyrl-R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hr-HR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хлороетил-амина</a:t>
            </a:r>
            <a:r>
              <a:rPr lang="sr-Cyrl-R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хлорметин циклофосфамид,  хлорамбуцил и мелфалан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6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еривати </a:t>
            </a:r>
            <a:r>
              <a:rPr lang="hr-HR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нитрозоуреје</a:t>
            </a:r>
            <a:r>
              <a:rPr lang="sr-Cyrl-CS" sz="2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 кармустин, ломустин и семустин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азиридини и бусулфан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 (алкилсулфонат)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лкилне 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лкилирајући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агенс</a:t>
            </a:r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и) групе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ступају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реа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кције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са карбоксилним, сулфхидрилним, амино и фосфатним групама</a:t>
            </a:r>
            <a:endParaRPr lang="sr-Cyrl-R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Де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ривати нитрозоуреје делују посредством стварања изоцијаната.</a:t>
            </a:r>
            <a:endParaRPr lang="sr-Cyrl-C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 Главно место алкилациј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дезоксирибо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нуклеинска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киселина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ДНА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 у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малигним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ћелијама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односно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амино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киселина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гуанин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Резултат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оваквог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деловања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спречавање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репликације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ДНА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 Алкилирајући агенси делују углавном независно од фаза ћелијског циклуса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њима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се може развити </a:t>
            </a:r>
            <a:r>
              <a:rPr lang="hr-HR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резистенција</a:t>
            </a:r>
            <a:r>
              <a:rPr lang="hr-HR" sz="2600" dirty="0" smtClean="0">
                <a:latin typeface="Times New Roman" pitchFamily="18" charset="0"/>
                <a:cs typeface="Times New Roman" pitchFamily="18" charset="0"/>
              </a:rPr>
              <a:t> туморских ћелија</a:t>
            </a:r>
            <a:r>
              <a:rPr lang="hr-HR" dirty="0" smtClean="0"/>
              <a:t>.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sr-Cyrl-RS" sz="2100" dirty="0" smtClean="0"/>
              <a:t>Индикације: карцином плућа, дојке, оваријума, цервикса, мултипли мијелом, леукемија, Хочкинов и не – Хочкинов лимфом</a:t>
            </a:r>
            <a:r>
              <a:rPr lang="sr-Cyrl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Антиметаболити (структурни аналози)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труктурни аналози ћелијских метаболита фолне киселине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(метотрексат)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, пурина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(меркаптопутин, тиогванин)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и пиримидина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(цитарабин, гемцитабин, флуроурацил)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елују тако што замењују природне метаболите у метаболичким процесима ћелије.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аустављају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прекомерну синтезу нуклеинских киселина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елују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специфично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одре</a:t>
            </a:r>
            <a:r>
              <a:rPr lang="sl-SI" sz="2400" dirty="0" smtClean="0">
                <a:latin typeface="Times New Roman" pitchFamily="18" charset="0"/>
                <a:cs typeface="Times New Roman" pitchFamily="18" charset="0"/>
              </a:rPr>
              <a:t>ђ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ене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фазе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ћелијског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циклуса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посебно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корисни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малигним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процесима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брзом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пролиферацијом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ћелија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9634" name="Picture 2" descr="Image result for alkilirajuci agen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725144"/>
            <a:ext cx="4762500" cy="2442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89"/>
            <a:ext cx="8280000" cy="6120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Хормони</a:t>
            </a: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Полни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хормони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њихови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антагонисти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гликокортикоидни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хормони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користе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терапији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хормон зависних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малигних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Већина карцинома осетљива према стероидним хормонима садржи специфичне рецепторе.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Повећан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ниво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кортикоидних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рецептора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наћи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ткив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лимфома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естрогени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рецептори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заступљени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карцинома дојке, 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андрогени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карцинома простате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У ову групу спадају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ндрогени и анти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андрогени, естрогени и анти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естрогени, прогестини, адренокортикални стероиди и агонисти са дејством ослобађајућег хормона за гонадотропине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89"/>
            <a:ext cx="8280000" cy="6120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Антибиотици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способност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деловања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нивоу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ћелијске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ДНА и РНА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доксорубицин, даунорубицин, дактиномицин, блеомицин, митомицин и пликамицин.</a:t>
            </a:r>
            <a:endParaRPr lang="sr-Cyrl-C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Биљн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алкалоиди и гликозиди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лкалоиди из биљке</a:t>
            </a:r>
            <a:r>
              <a:rPr lang="hr-H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i="1" dirty="0" smtClean="0">
                <a:latin typeface="Times New Roman" pitchFamily="18" charset="0"/>
                <a:cs typeface="Times New Roman" pitchFamily="18" charset="0"/>
              </a:rPr>
              <a:t>Vinca minor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винбластин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винкристин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Индикације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различите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врсте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лимфом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користе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терапији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кутн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леукемиј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заједно са преднизолоном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Радиоактивн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јод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терапији тиреотоксикозе.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рално као радиоактивни натријум-јодид, брзо се ресорбује, концентрише се у тиреоидеји и депонује у фоликулима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404664"/>
            <a:ext cx="7772400" cy="504056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 smtClean="0"/>
              <a:t>Резултати лечења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8099240" cy="5256584"/>
          </a:xfrm>
        </p:spPr>
        <p:txBody>
          <a:bodyPr>
            <a:normAutofit/>
          </a:bodyPr>
          <a:lstStyle/>
          <a:p>
            <a:pPr algn="l"/>
            <a:r>
              <a:rPr lang="sr-Cyrl-RS" dirty="0" smtClean="0">
                <a:solidFill>
                  <a:schemeClr val="tx1"/>
                </a:solidFill>
              </a:rPr>
              <a:t>Постизање:</a:t>
            </a:r>
          </a:p>
          <a:p>
            <a:pPr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</a:rPr>
              <a:t> комплетне ремисије болести</a:t>
            </a:r>
          </a:p>
          <a:p>
            <a:pPr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</a:rPr>
              <a:t> парцијалне ремисије болести</a:t>
            </a:r>
          </a:p>
          <a:p>
            <a:pPr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</a:rPr>
              <a:t> прогресије болести</a:t>
            </a:r>
          </a:p>
          <a:p>
            <a:pPr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</a:rPr>
              <a:t> стабилног стања</a:t>
            </a:r>
          </a:p>
          <a:p>
            <a:pPr algn="l"/>
            <a:endParaRPr lang="sr-Cyrl-RS" dirty="0" smtClean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sr-Cyrl-RS" dirty="0" smtClean="0">
                <a:solidFill>
                  <a:schemeClr val="tx1"/>
                </a:solidFill>
              </a:rPr>
              <a:t> Резистенција према цитотоксичним лековима (примарна и стечена); резистенција према групи цитостатика узрокован је прекомерном експресијом једног нормалног гена за гликопротеин ћелиске површине.</a:t>
            </a:r>
          </a:p>
          <a:p>
            <a:pPr algn="l">
              <a:buFont typeface="Wingdings" pitchFamily="2" charset="2"/>
              <a:buChar char="q"/>
            </a:pPr>
            <a:endParaRPr lang="sr-Cyrl-RS" dirty="0" smtClean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sr-Cyrl-RS" dirty="0" smtClean="0">
                <a:solidFill>
                  <a:schemeClr val="tx1"/>
                </a:solidFill>
              </a:rPr>
              <a:t> П – гликопротеин укључен је у механизам који регулише излазак лека из ћелија, користи енергију АТП – а.</a:t>
            </a:r>
          </a:p>
          <a:p>
            <a:pPr algn="l">
              <a:buFont typeface="Wingdings" pitchFamily="2" charset="2"/>
              <a:buChar char="q"/>
            </a:pPr>
            <a:endParaRPr lang="sr-Cyrl-RS" dirty="0" smtClean="0">
              <a:solidFill>
                <a:schemeClr val="tx1"/>
              </a:solidFill>
            </a:endParaRPr>
          </a:p>
          <a:p>
            <a:pPr algn="l">
              <a:buFont typeface="Wingdings" pitchFamily="2" charset="2"/>
              <a:buChar char="q"/>
            </a:pPr>
            <a:r>
              <a:rPr lang="sr-Cyrl-RS" dirty="0" smtClean="0">
                <a:solidFill>
                  <a:schemeClr val="tx1"/>
                </a:solidFill>
              </a:rPr>
              <a:t> Значај комбиноване примене цитостатика.</a:t>
            </a:r>
          </a:p>
          <a:p>
            <a:pPr algn="l"/>
            <a:endParaRPr lang="sr-Cyrl-RS" dirty="0" smtClean="0">
              <a:solidFill>
                <a:schemeClr val="tx1"/>
              </a:solidFill>
            </a:endParaRP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65012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sr-Cyrl-R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пшти принципи терапијске примене цитостатика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Лечење започети што пре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Истовремена примена више цитостатика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раћење токсичних нежељених ефеката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Континуирана или интермитентна терапија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l-SI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рипрема цитостатске терапије</a:t>
            </a:r>
            <a:endParaRPr lang="sr-Cyrl-R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ДОСАДАШЊА САЗНАЊА</a:t>
            </a:r>
          </a:p>
          <a:p>
            <a:r>
              <a:rPr lang="sr-Cyrl-CS" sz="1600" dirty="0" smtClean="0">
                <a:latin typeface="Times New Roman" pitchFamily="18" charset="0"/>
                <a:cs typeface="Times New Roman" pitchFamily="18" charset="0"/>
              </a:rPr>
              <a:t>Бројне студије до сада су се бавиле испитивањем штетног утицаја цитотксичне терапије (професионална изложеност) код здравствених радника кој</a:t>
            </a:r>
            <a:r>
              <a:rPr lang="sr-Cyrl-RS" sz="1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CS" sz="1600" dirty="0" smtClean="0">
                <a:latin typeface="Times New Roman" pitchFamily="18" charset="0"/>
                <a:cs typeface="Times New Roman" pitchFamily="18" charset="0"/>
              </a:rPr>
              <a:t> је су у директном или индиректном контакту са овим лековима.</a:t>
            </a:r>
          </a:p>
          <a:p>
            <a:pPr>
              <a:buFontTx/>
              <a:buChar char="-"/>
            </a:pP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Falc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Palmer (</a:t>
            </a:r>
            <a:r>
              <a:rPr lang="sr-Cyrl-RS" sz="1600" dirty="0" smtClean="0">
                <a:latin typeface="Times New Roman" pitchFamily="18" charset="0"/>
                <a:cs typeface="Times New Roman" pitchFamily="18" charset="0"/>
              </a:rPr>
              <a:t>хромозомске аберације,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600" u="sng" dirty="0" smtClean="0">
                <a:latin typeface="Times New Roman" pitchFamily="18" charset="0"/>
                <a:cs typeface="Times New Roman" pitchFamily="18" charset="0"/>
              </a:rPr>
              <a:t>хлорамбуцил</a:t>
            </a:r>
            <a:r>
              <a:rPr lang="sr-Cyrl-RS" sz="16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Anderson (</a:t>
            </a:r>
            <a:r>
              <a:rPr lang="sr-Cyrl-RS" sz="1600" u="sng" dirty="0" smtClean="0">
                <a:latin typeface="Times New Roman" pitchFamily="18" charset="0"/>
                <a:cs typeface="Times New Roman" pitchFamily="18" charset="0"/>
              </a:rPr>
              <a:t>метотрексат</a:t>
            </a:r>
            <a:r>
              <a:rPr lang="sr-Cyrl-RS" sz="1600" dirty="0" smtClean="0">
                <a:latin typeface="Times New Roman" pitchFamily="18" charset="0"/>
                <a:cs typeface="Times New Roman" pitchFamily="18" charset="0"/>
              </a:rPr>
              <a:t>)...</a:t>
            </a:r>
          </a:p>
          <a:p>
            <a:pPr>
              <a:buFontTx/>
              <a:buChar char="-"/>
            </a:pPr>
            <a:r>
              <a:rPr lang="sr-Cyrl-RS" sz="1600" dirty="0" smtClean="0">
                <a:latin typeface="Times New Roman" pitchFamily="18" charset="0"/>
                <a:cs typeface="Times New Roman" pitchFamily="18" charset="0"/>
              </a:rPr>
              <a:t> Данс, постоје бројни приручници за правилно руковање, алини један није идеалан.</a:t>
            </a:r>
            <a:endParaRPr lang="sr-Cyrl-C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16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просторијама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којима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рукује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овим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лековима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мора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постојати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адекватан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1600" dirty="0" smtClean="0">
                <a:latin typeface="Times New Roman" pitchFamily="18" charset="0"/>
                <a:cs typeface="Times New Roman" pitchFamily="18" charset="0"/>
              </a:rPr>
              <a:t>уређај  за одвод ваздуха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ће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1600" dirty="0" smtClean="0">
                <a:latin typeface="Times New Roman" pitchFamily="18" charset="0"/>
                <a:cs typeface="Times New Roman" pitchFamily="18" charset="0"/>
              </a:rPr>
              <a:t>уз одговарајућу технику ефикасно уклања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1600" dirty="0" smtClean="0">
                <a:latin typeface="Times New Roman" pitchFamily="18" charset="0"/>
                <a:cs typeface="Times New Roman" pitchFamily="18" charset="0"/>
              </a:rPr>
              <a:t>аеросоле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ових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супстанци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sr-Latn-CS" sz="1600" dirty="0" smtClean="0">
                <a:latin typeface="Times New Roman" pitchFamily="18" charset="0"/>
                <a:cs typeface="Times New Roman" pitchFamily="18" charset="0"/>
              </a:rPr>
              <a:t>рипрем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sr-Latn-CS" sz="1600" dirty="0" smtClean="0">
                <a:latin typeface="Times New Roman" pitchFamily="18" charset="0"/>
                <a:cs typeface="Times New Roman" pitchFamily="18" charset="0"/>
              </a:rPr>
              <a:t>цитостатика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врши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1600" dirty="0" smtClean="0">
                <a:latin typeface="Times New Roman" pitchFamily="18" charset="0"/>
                <a:cs typeface="Times New Roman" pitchFamily="18" charset="0"/>
              </a:rPr>
              <a:t>у ламинарној комори са вертикалним протоком ваздуха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600" smtClean="0">
                <a:latin typeface="Times New Roman" pitchFamily="18" charset="0"/>
                <a:cs typeface="Times New Roman" pitchFamily="18" charset="0"/>
              </a:rPr>
              <a:t>или изолаторима</a:t>
            </a:r>
            <a:r>
              <a:rPr lang="sr-Latn-CS" sz="160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hr-HR" sz="1600" dirty="0" smtClean="0">
                <a:latin typeface="Times New Roman" pitchFamily="18" charset="0"/>
                <a:cs typeface="Times New Roman" pitchFamily="18" charset="0"/>
              </a:rPr>
              <a:t>ошење рукавица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заштитних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огртача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1600" dirty="0" smtClean="0">
                <a:latin typeface="Times New Roman" pitchFamily="18" charset="0"/>
                <a:cs typeface="Times New Roman" pitchFamily="18" charset="0"/>
              </a:rPr>
              <a:t>неопходн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чак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hr-HR" sz="1600" dirty="0" smtClean="0">
                <a:latin typeface="Times New Roman" pitchFamily="18" charset="0"/>
                <a:cs typeface="Times New Roman" pitchFamily="18" charset="0"/>
              </a:rPr>
              <a:t>при руковању секундарном амбалажом.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2852"/>
            <a:ext cx="8280000" cy="62628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l-SI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онтролнe мерe</a:t>
            </a:r>
            <a:endParaRPr lang="sr-Cyrl-R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R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Контаминација: удисањем, гутањем, апсорпцијом преко коже или директним прскањем лека.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Највећи ризик за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особље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представља </a:t>
            </a:r>
            <a:r>
              <a:rPr lang="sr-Latn-C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реконституција</a:t>
            </a:r>
            <a:endParaRPr lang="sr-Cyrl-C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цитостатика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пошто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овај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корак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заобиђе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уводи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потпун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контрол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припреме лека.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Тотално затворени процес (технологија изолатора)</a:t>
            </a: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Делимично затворени процес (ламинарна комора)</a:t>
            </a: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Употреба личне заштитне опреме</a:t>
            </a:r>
          </a:p>
          <a:p>
            <a:pPr algn="ctr">
              <a:buNone/>
            </a:pPr>
            <a:endParaRPr lang="sr-Cyrl-C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аштит</a:t>
            </a: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запослених</a:t>
            </a:r>
            <a:endParaRPr lang="sr-Cyrl-C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дукациј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безбеђивање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радног окружења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ационалн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смерниц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за управљање ризиком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дравствен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надзор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graphicFrame>
        <p:nvGraphicFramePr>
          <p:cNvPr id="1026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5292080" y="3068960"/>
          <a:ext cx="3275012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lip" r:id="rId3" imgW="5043240" imgH="3236760" progId="">
                  <p:embed/>
                </p:oleObj>
              </mc:Choice>
              <mc:Fallback>
                <p:oleObj name="Clip" r:id="rId3" imgW="5043240" imgH="3236760" progId="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lum bright="3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3068960"/>
                        <a:ext cx="3275012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7"/>
            <a:ext cx="8280000" cy="6120000"/>
          </a:xfrm>
        </p:spPr>
        <p:txBody>
          <a:bodyPr/>
          <a:lstStyle/>
          <a:p>
            <a:pPr algn="ctr">
              <a:buNone/>
            </a:pPr>
            <a:endParaRPr lang="sr-Cyrl-R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</a:t>
            </a: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овање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припреме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цито</a:t>
            </a: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токсичних лекова</a:t>
            </a: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На одељењу/клиници (у неконтролисаном окружењу)</a:t>
            </a: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На одељењу/клиници (формирана радна јединица)</a:t>
            </a: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Јединица за централизовану припрему цитостатика у оквиру апотеке</a:t>
            </a: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Сателитска јединица апотеке на одељењу/клиници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90"/>
            <a:ext cx="8280000" cy="6120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C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Цитостатици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Цитостатици (антинеоластици, хемиотерпеутици);</a:t>
            </a:r>
          </a:p>
          <a:p>
            <a:pPr>
              <a:buFontTx/>
              <a:buChar char="-"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механизам деловања</a:t>
            </a:r>
          </a:p>
          <a:p>
            <a:pPr>
              <a:buFontTx/>
              <a:buChar char="-"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асептични поступак припреме лекова</a:t>
            </a:r>
          </a:p>
          <a:p>
            <a:pPr>
              <a:buFontTx/>
              <a:buChar char="-"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привремени и трајни нежељени ефекти</a:t>
            </a:r>
          </a:p>
          <a:p>
            <a:pPr>
              <a:buFontTx/>
              <a:buChar char="-"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нежељени ефекти код здравствених радника који рукују цитотоксичним лековима</a:t>
            </a:r>
          </a:p>
          <a:p>
            <a:pPr>
              <a:buFontTx/>
              <a:buChar char="-"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СОП по којима се поступа (тенике рада, одржавање опреме и поступања у случају просипања)</a:t>
            </a:r>
          </a:p>
          <a:p>
            <a:pPr>
              <a:buFontTx/>
              <a:buChar char="-"/>
            </a:pP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Канцер је болест која у телу оболелог доводи до неконтролисаног раста и размножавања ненормалних форми ћелија.</a:t>
            </a:r>
          </a:p>
          <a:p>
            <a:pPr>
              <a:buFont typeface="Wingdings" pitchFamily="2" charset="2"/>
              <a:buChar char="q"/>
            </a:pPr>
            <a:r>
              <a:rPr lang="sr-Cyrl-CS" sz="2000" dirty="0" smtClean="0">
                <a:latin typeface="Times New Roman" pitchFamily="18" charset="0"/>
                <a:cs typeface="Times New Roman" pitchFamily="18" charset="0"/>
              </a:rPr>
              <a:t> Водећи узрок смрти у развијеним земљама света</a:t>
            </a:r>
          </a:p>
          <a:p>
            <a:pPr>
              <a:buNone/>
            </a:pPr>
            <a:endParaRPr lang="sr-Cyrl-C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89"/>
            <a:ext cx="8280000" cy="6120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l-SI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ређаји за изоловање</a:t>
            </a:r>
            <a:endParaRPr lang="sr-Cyrl-C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коморе са вертикалним ламинарним протоком ваздуха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золатори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е захтевају скупе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системе за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припрему ваздуха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није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потребно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спроводити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роцедур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пресвлачења које односе много времена и новца.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sr-Cyrl-C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3" name="Picture 3" descr="pharm_2glo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63688" y="3645024"/>
            <a:ext cx="5904656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89"/>
            <a:ext cx="8280000" cy="6120000"/>
          </a:xfrm>
        </p:spPr>
        <p:txBody>
          <a:bodyPr/>
          <a:lstStyle/>
          <a:p>
            <a:pPr algn="ctr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оморе са вертикалним ламинарним протоком ваздуха</a:t>
            </a:r>
            <a:endParaRPr lang="sr-Cyrl-C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Захтеви:</a:t>
            </a: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ве потенцијално контаминиране зоне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под негативним притиском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онстукција од нерђајућег челика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здувн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филтер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од активног угља (карбонски филтер)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50178" name="AutoShape 2" descr="Image result for laminarna komo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80" name="AutoShape 4" descr="Image result for laminarna komo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84" name="AutoShape 8" descr="Image result for laminarna komo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86" name="AutoShape 10" descr="Image result for laminarna komo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0190" name="Picture 14" descr="Image result for laminar air flow chamb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140968"/>
            <a:ext cx="4392488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7"/>
            <a:ext cx="8280000" cy="6120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Начин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рада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вертикалних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ламинарних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комора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ертикалан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проток ваздуха,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одоздо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навише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аздух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филтриран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кроз ХЕПА филтер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прелази преко радне површине. 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Ваздух затим пролази кроз вентиле на предњој и задњој страни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ламинара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и поново кружи.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Ј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едан или више филтера у кружећим и издувним токовима ваздуха.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6" name="Picture 4" descr="Image result for laminar air flow chamb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3140968"/>
            <a:ext cx="4762500" cy="3717032"/>
          </a:xfrm>
          <a:prstGeom prst="rect">
            <a:avLst/>
          </a:prstGeom>
          <a:noFill/>
        </p:spPr>
      </p:pic>
      <p:pic>
        <p:nvPicPr>
          <p:cNvPr id="49160" name="Picture 8" descr="http://www.klimaoprema.hr/media/24980/princip-rada-0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3995937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Вентилатор потискује ваздух кроз ХЕПА филтр и на тај начин се штити спољашња средина од честица.</a:t>
            </a:r>
          </a:p>
          <a:p>
            <a:pPr algn="just"/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Око 30%ваздуха се креће ка оператеру, а 70% рециркулише кроз радну површину преко ХЕПА филтера.</a:t>
            </a:r>
          </a:p>
          <a:p>
            <a:pPr algn="just"/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Ваздух који је изашао у спољашњу средину се надокнађује новим, који улази у систем рециркулације  кроз подфилтер, стварајући негативни притисак унутар кабинета.</a:t>
            </a:r>
          </a:p>
          <a:p>
            <a:pPr algn="just"/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Баланс између доњег протока ваздуха у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комори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и ваздуха који улази с предње стране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коморе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  ствара ваздушну завесу која чини основу заштитних могућности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ламинара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200" dirty="0" smtClean="0">
                <a:latin typeface="Times New Roman" pitchFamily="18" charset="0"/>
                <a:cs typeface="Times New Roman" pitchFamily="18" charset="0"/>
              </a:rPr>
              <a:t>и у односу на оператера и у односу на производ. </a:t>
            </a: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/>
          </a:p>
        </p:txBody>
      </p:sp>
      <p:pic>
        <p:nvPicPr>
          <p:cNvPr id="80898" name="Picture 2" descr="Image result for laminar air flow chamb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4653136"/>
            <a:ext cx="4104456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80000" cy="6120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Изолатор</a:t>
            </a:r>
            <a:endParaRPr lang="sr-Cyrl-CS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отпуно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затворене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радне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јединице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снабдевају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филтрирарним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ваздухом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Материјали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уносе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кроз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ваздушу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брану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коришћењем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улазних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врата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Током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манипулације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изолатор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потпуно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затворен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споља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огу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бити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изолатори са позитивним и негативним притиском, отвореног и затвореног типа.</a:t>
            </a:r>
          </a:p>
          <a:p>
            <a:pPr>
              <a:buNone/>
            </a:pPr>
            <a:endParaRPr lang="sr-Cyrl-CS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sr-Cyrl-R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ДИЗАЈН ИЗОЛАТОРА</a:t>
            </a:r>
          </a:p>
          <a:p>
            <a:pPr>
              <a:buFont typeface="Arial" pitchFamily="34" charset="0"/>
              <a:buChar char="•"/>
            </a:pPr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 Дизајн зависи од намене (заштита производа, оператера или комбинована улога)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ајчешће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користе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чврсти</a:t>
            </a:r>
            <a:r>
              <a:rPr lang="sr-Cyrl-CS" sz="1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ригидни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изолатори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R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 Матерјал за израду: стакло, нерђајући челик, флексибилни филмови, не пластика и силикон.</a:t>
            </a:r>
          </a:p>
          <a:p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 Преносни системи: ДПТЕ технологија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050"/>
            <a:ext cx="9324975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1187450" y="193675"/>
            <a:ext cx="1465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sr-Cyrl-C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ИЗОЛАТОР</a:t>
            </a:r>
            <a:endParaRPr lang="sr-Latn-CS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s://tse3.mm.bing.net/th?id=OIP.0UWpJ69oBkrcXex_ctt1lQHaGk&amp;pid=15.1&amp;P=0&amp;w=185&amp;h=16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3789040"/>
            <a:ext cx="2952327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645024"/>
            <a:ext cx="381642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183880" cy="1051560"/>
          </a:xfrm>
        </p:spPr>
        <p:txBody>
          <a:bodyPr/>
          <a:lstStyle/>
          <a:p>
            <a:r>
              <a:rPr lang="sl-SI" sz="32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IZOLATOR sa pozitivnim pritiskom</a:t>
            </a:r>
            <a:endParaRPr lang="en-US" sz="3200" dirty="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796675" name="Picture 3" descr="Paris 2008 15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47800" y="1524000"/>
            <a:ext cx="6477000" cy="48577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148" name="Picture 4" descr="Paris 2008 2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1600" y="1752600"/>
            <a:ext cx="3257550" cy="4343400"/>
          </a:xfrm>
          <a:noFill/>
          <a:ln/>
        </p:spPr>
      </p:pic>
      <p:pic>
        <p:nvPicPr>
          <p:cNvPr id="518151" name="Picture 7" descr="DSC0693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57800" y="1752600"/>
            <a:ext cx="3200400" cy="4267200"/>
          </a:xfrm>
          <a:noFill/>
          <a:ln/>
        </p:spPr>
      </p:pic>
      <p:sp>
        <p:nvSpPr>
          <p:cNvPr id="518156" name="Rectangle 12"/>
          <p:cNvSpPr>
            <a:spLocks noGrp="1" noChangeArrowheads="1"/>
          </p:cNvSpPr>
          <p:nvPr>
            <p:ph type="title"/>
          </p:nvPr>
        </p:nvSpPr>
        <p:spPr>
          <a:xfrm>
            <a:off x="960120" y="548680"/>
            <a:ext cx="8183880" cy="105156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IZOLATORI </a:t>
            </a:r>
            <a:r>
              <a:rPr lang="en-US" sz="32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</a:t>
            </a:r>
            <a: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pozitivnim</a:t>
            </a:r>
            <a: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pritiskom</a:t>
            </a:r>
            <a:endParaRPr lang="en-US" sz="32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3" name="Rectangle 5"/>
          <p:cNvSpPr>
            <a:spLocks noGrp="1" noChangeArrowheads="1"/>
          </p:cNvSpPr>
          <p:nvPr>
            <p:ph type="title"/>
          </p:nvPr>
        </p:nvSpPr>
        <p:spPr>
          <a:xfrm>
            <a:off x="755576" y="260648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IZOLATORI </a:t>
            </a:r>
            <a:r>
              <a:rPr lang="en-US" sz="32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sa</a:t>
            </a:r>
            <a: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pozitivnim</a:t>
            </a:r>
            <a:r>
              <a:rPr 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pritiskom</a:t>
            </a:r>
            <a:endParaRPr lang="en-US" sz="32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24292" name="Picture 4" descr="Paris 2008 20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1447800"/>
            <a:ext cx="6705600" cy="5029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89"/>
            <a:ext cx="8280000" cy="61200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Етиологија малигних болести</a:t>
            </a: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На појаву малигих обољења утичу:</a:t>
            </a: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Спољашњи фактори</a:t>
            </a: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Унутрашњи фактори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Сматра се да су у основи појаве карцинома, генске мутације, урођене или стечене.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проћи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година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између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карциногенезе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дијагнозе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карцинома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Карциногенеза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настаје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услед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мутација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оквиру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спречавају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нормалну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контролу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ћелијске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пролиферације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Други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тип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онкогена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агенси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оштећују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гене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већ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стимулишу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раст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њихових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прекурсора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476672"/>
            <a:ext cx="7772400" cy="576064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 smtClean="0"/>
              <a:t>ИЗОЛАТОРИ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027232" cy="3546696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Оператер може приступити радном простору изолатора преко: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улазних рукавица (рукавице – рукав систем),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одела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l"/>
            <a:endParaRPr lang="sr-Cyrl-R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Изолатори са полу - оделом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3140968"/>
            <a:ext cx="3456383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5" name="Rectangle 5"/>
          <p:cNvSpPr>
            <a:spLocks noGrp="1" noChangeArrowheads="1"/>
          </p:cNvSpPr>
          <p:nvPr>
            <p:ph type="title"/>
          </p:nvPr>
        </p:nvSpPr>
        <p:spPr>
          <a:xfrm>
            <a:off x="960120" y="0"/>
            <a:ext cx="8183880" cy="1051560"/>
          </a:xfrm>
        </p:spPr>
        <p:txBody>
          <a:bodyPr/>
          <a:lstStyle/>
          <a:p>
            <a:r>
              <a:rPr lang="sr-Latn-CS" dirty="0">
                <a:solidFill>
                  <a:srgbClr val="000099"/>
                </a:solidFill>
              </a:rPr>
              <a:t>Trebovanje</a:t>
            </a:r>
            <a:r>
              <a:rPr lang="sr-Latn-CS" dirty="0"/>
              <a:t> </a:t>
            </a:r>
            <a:endParaRPr lang="en-US" dirty="0"/>
          </a:p>
        </p:txBody>
      </p:sp>
      <p:pic>
        <p:nvPicPr>
          <p:cNvPr id="527364" name="Picture 4" descr="Paris 2008 15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14600" y="1066800"/>
            <a:ext cx="4343400" cy="5791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7" name="Rectangle 5"/>
          <p:cNvSpPr>
            <a:spLocks noGrp="1" noChangeArrowheads="1"/>
          </p:cNvSpPr>
          <p:nvPr>
            <p:ph type="title"/>
          </p:nvPr>
        </p:nvSpPr>
        <p:spPr>
          <a:xfrm>
            <a:off x="611560" y="188640"/>
            <a:ext cx="8183880" cy="1051560"/>
          </a:xfrm>
        </p:spPr>
        <p:txBody>
          <a:bodyPr/>
          <a:lstStyle/>
          <a:p>
            <a:r>
              <a:rPr lang="sr-Latn-CS" dirty="0">
                <a:solidFill>
                  <a:srgbClr val="000099"/>
                </a:solidFill>
              </a:rPr>
              <a:t>Priprema leka</a:t>
            </a:r>
            <a:endParaRPr lang="en-US" dirty="0">
              <a:solidFill>
                <a:srgbClr val="000099"/>
              </a:solidFill>
            </a:endParaRPr>
          </a:p>
        </p:txBody>
      </p:sp>
      <p:pic>
        <p:nvPicPr>
          <p:cNvPr id="535556" name="Picture 4" descr="Paris 2008 15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95400" y="1447800"/>
            <a:ext cx="6477000" cy="48577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5" name="Rectangle 5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sr-Latn-CS" sz="3200" dirty="0">
                <a:solidFill>
                  <a:srgbClr val="000099"/>
                </a:solidFill>
              </a:rPr>
              <a:t>Priprema leka i pribora za rastvaranje</a:t>
            </a:r>
            <a:endParaRPr lang="en-US" sz="3200" dirty="0">
              <a:solidFill>
                <a:srgbClr val="000099"/>
              </a:solidFill>
            </a:endParaRPr>
          </a:p>
        </p:txBody>
      </p:sp>
      <p:pic>
        <p:nvPicPr>
          <p:cNvPr id="537604" name="Picture 4" descr="Paris 2008 17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438400" y="1066800"/>
            <a:ext cx="4343400" cy="5791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100" name="Picture 4" descr="DSC0693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43000" y="1447800"/>
            <a:ext cx="6858000" cy="5143500"/>
          </a:xfrm>
          <a:noFill/>
          <a:ln/>
        </p:spPr>
      </p:pic>
      <p:sp>
        <p:nvSpPr>
          <p:cNvPr id="516102" name="Rectangle 6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183880" cy="1051560"/>
          </a:xfrm>
          <a:noFill/>
          <a:ln/>
        </p:spPr>
        <p:txBody>
          <a:bodyPr>
            <a:normAutofit fontScale="90000"/>
          </a:bodyPr>
          <a:lstStyle/>
          <a:p>
            <a:r>
              <a:rPr lang="sr-Latn-CS" sz="3600" dirty="0">
                <a:solidFill>
                  <a:srgbClr val="000099"/>
                </a:solidFill>
              </a:rPr>
              <a:t>Komora za ubacivanje i sterilizaciju materijala</a:t>
            </a:r>
            <a:endParaRPr lang="en-US" sz="36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61" name="Rectangle 5"/>
          <p:cNvSpPr>
            <a:spLocks noGrp="1" noChangeArrowheads="1"/>
          </p:cNvSpPr>
          <p:nvPr>
            <p:ph type="title"/>
          </p:nvPr>
        </p:nvSpPr>
        <p:spPr>
          <a:xfrm>
            <a:off x="683568" y="260648"/>
            <a:ext cx="8183880" cy="3096344"/>
          </a:xfrm>
        </p:spPr>
        <p:txBody>
          <a:bodyPr>
            <a:normAutofit/>
          </a:bodyPr>
          <a:lstStyle/>
          <a:p>
            <a:pPr algn="ctr"/>
            <a:r>
              <a:rPr lang="sr-Cyrl-RS" sz="2000" dirty="0" smtClean="0">
                <a:solidFill>
                  <a:srgbClr val="000099"/>
                </a:solidFill>
              </a:rPr>
              <a:t>БИОДЕКОНТАМИНАЦИЈА</a:t>
            </a:r>
            <a:br>
              <a:rPr lang="sr-Cyrl-RS" sz="2000" dirty="0" smtClean="0">
                <a:solidFill>
                  <a:srgbClr val="000099"/>
                </a:solidFill>
              </a:rPr>
            </a:br>
            <a:r>
              <a:rPr lang="sr-Cyrl-RS" sz="2000" dirty="0" smtClean="0">
                <a:solidFill>
                  <a:srgbClr val="000099"/>
                </a:solidFill>
              </a:rPr>
              <a:t/>
            </a:r>
            <a:br>
              <a:rPr lang="sr-Cyrl-RS" sz="2000" dirty="0" smtClean="0">
                <a:solidFill>
                  <a:srgbClr val="000099"/>
                </a:solidFill>
              </a:rPr>
            </a:br>
            <a:r>
              <a:rPr lang="sr-Cyrl-RS" sz="2000" b="0" dirty="0" smtClean="0">
                <a:solidFill>
                  <a:srgbClr val="000099"/>
                </a:solidFill>
                <a:effectLst/>
              </a:rPr>
              <a:t>Биодеконтминацијом се постиже одговарајући степен сигурности стерилности, који смањује могућност контаминације производа у изолатору.</a:t>
            </a:r>
            <a:br>
              <a:rPr lang="sr-Cyrl-RS" sz="2000" b="0" dirty="0" smtClean="0">
                <a:solidFill>
                  <a:srgbClr val="000099"/>
                </a:solidFill>
                <a:effectLst/>
              </a:rPr>
            </a:br>
            <a:r>
              <a:rPr lang="sr-Cyrl-RS" sz="2000" dirty="0" smtClean="0">
                <a:solidFill>
                  <a:srgbClr val="000099"/>
                </a:solidFill>
              </a:rPr>
              <a:t/>
            </a:r>
            <a:br>
              <a:rPr lang="sr-Cyrl-RS" sz="2000" dirty="0" smtClean="0">
                <a:solidFill>
                  <a:srgbClr val="000099"/>
                </a:solidFill>
              </a:rPr>
            </a:br>
            <a:r>
              <a:rPr lang="sr-Cyrl-RS" sz="2000" dirty="0" smtClean="0">
                <a:solidFill>
                  <a:srgbClr val="000099"/>
                </a:solidFill>
              </a:rPr>
              <a:t> </a:t>
            </a:r>
            <a:r>
              <a:rPr lang="sr-Cyrl-RS" sz="2000" b="0" dirty="0" smtClean="0">
                <a:solidFill>
                  <a:srgbClr val="000099"/>
                </a:solidFill>
              </a:rPr>
              <a:t>Најчешће у употреби: ВХП, перхлорна киселина и формалдехид.</a:t>
            </a:r>
            <a:endParaRPr lang="en-US" sz="2000" b="0" dirty="0">
              <a:solidFill>
                <a:srgbClr val="000099"/>
              </a:solidFill>
            </a:endParaRPr>
          </a:p>
        </p:txBody>
      </p:sp>
      <p:pic>
        <p:nvPicPr>
          <p:cNvPr id="531460" name="Picture 4" descr="Paris 2008 15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05000" y="3645024"/>
            <a:ext cx="3747120" cy="2374776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41" name="Rectangle 5"/>
          <p:cNvSpPr>
            <a:spLocks noGrp="1" noChangeArrowheads="1"/>
          </p:cNvSpPr>
          <p:nvPr>
            <p:ph type="title"/>
          </p:nvPr>
        </p:nvSpPr>
        <p:spPr>
          <a:xfrm>
            <a:off x="539552" y="40466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sr-Latn-CS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Priprema za rad: postavljanje kese za citotoksični “otpad”</a:t>
            </a:r>
            <a:endParaRPr lang="en-US" sz="36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26340" name="Picture 4" descr="Paris 2008 16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1600" y="1676400"/>
            <a:ext cx="6705600" cy="5029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7" name="Rectangle 5"/>
          <p:cNvSpPr>
            <a:spLocks noGrp="1" noChangeArrowheads="1"/>
          </p:cNvSpPr>
          <p:nvPr>
            <p:ph type="title"/>
          </p:nvPr>
        </p:nvSpPr>
        <p:spPr>
          <a:xfrm>
            <a:off x="755576" y="0"/>
            <a:ext cx="8183880" cy="1051560"/>
          </a:xfrm>
        </p:spPr>
        <p:txBody>
          <a:bodyPr/>
          <a:lstStyle/>
          <a:p>
            <a:r>
              <a:rPr lang="sr-Latn-CS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Rastvaranje</a:t>
            </a:r>
            <a:endParaRPr lang="en-US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40676" name="Picture 4" descr="Paris 2008 16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19200" y="1371600"/>
            <a:ext cx="6934200" cy="5200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3" name="Rectangle 5"/>
          <p:cNvSpPr>
            <a:spLocks noGrp="1" noChangeArrowheads="1"/>
          </p:cNvSpPr>
          <p:nvPr>
            <p:ph type="title"/>
          </p:nvPr>
        </p:nvSpPr>
        <p:spPr>
          <a:xfrm>
            <a:off x="683568" y="0"/>
            <a:ext cx="8183880" cy="1051560"/>
          </a:xfrm>
        </p:spPr>
        <p:txBody>
          <a:bodyPr/>
          <a:lstStyle/>
          <a:p>
            <a:r>
              <a:rPr lang="sr-Latn-CS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Rastvaranje</a:t>
            </a:r>
            <a:endParaRPr lang="en-US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44776" name="Picture 8" descr="Paris 2008 17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19200" y="1371600"/>
            <a:ext cx="7010400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Rastvaranje</a:t>
            </a:r>
            <a:endParaRPr lang="en-US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42724" name="Picture 4" descr="Paris 2008 16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" y="1447800"/>
            <a:ext cx="3771900" cy="5029200"/>
          </a:xfrm>
          <a:noFill/>
          <a:ln/>
        </p:spPr>
      </p:pic>
      <p:pic>
        <p:nvPicPr>
          <p:cNvPr id="542727" name="Picture 7" descr="Paris 2008 16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14875" y="1447800"/>
            <a:ext cx="3771900" cy="5029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79300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Карактеристике малигних тумора које утичу на хемиотерапију</a:t>
            </a:r>
            <a:endParaRPr lang="sr-Cyrl-C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Заједничке карактеристике малигних тумора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абнормалан раст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(нентролисана пролиферација)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локалн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инвазивност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метастазирање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мање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диференциран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морфологиј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ћелија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3" name="Rectangle 5"/>
          <p:cNvSpPr>
            <a:spLocks noGrp="1" noChangeArrowheads="1"/>
          </p:cNvSpPr>
          <p:nvPr>
            <p:ph type="title"/>
          </p:nvPr>
        </p:nvSpPr>
        <p:spPr>
          <a:xfrm>
            <a:off x="755576" y="332656"/>
            <a:ext cx="8183880" cy="1051560"/>
          </a:xfrm>
        </p:spPr>
        <p:txBody>
          <a:bodyPr/>
          <a:lstStyle/>
          <a:p>
            <a:r>
              <a:rPr lang="sr-Latn-CS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Rastvaranje</a:t>
            </a:r>
            <a:endParaRPr lang="en-US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49892" name="Picture 4" descr="Paris 2008 16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19200" y="1371600"/>
            <a:ext cx="6934200" cy="5200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5" name="Rectangle 5"/>
          <p:cNvSpPr>
            <a:spLocks noGrp="1" noChangeArrowheads="1"/>
          </p:cNvSpPr>
          <p:nvPr>
            <p:ph type="title"/>
          </p:nvPr>
        </p:nvSpPr>
        <p:spPr>
          <a:xfrm>
            <a:off x="539552" y="332656"/>
            <a:ext cx="8183880" cy="1051560"/>
          </a:xfrm>
        </p:spPr>
        <p:txBody>
          <a:bodyPr/>
          <a:lstStyle/>
          <a:p>
            <a:r>
              <a:rPr lang="sr-Latn-CS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Rastvaranje: </a:t>
            </a:r>
            <a:r>
              <a:rPr lang="sr-Latn-CS" b="0" dirty="0">
                <a:solidFill>
                  <a:srgbClr val="000099"/>
                </a:solidFill>
              </a:rPr>
              <a:t>završna kontrola</a:t>
            </a:r>
            <a:endParaRPr lang="en-US" b="0" dirty="0">
              <a:solidFill>
                <a:srgbClr val="000099"/>
              </a:solidFill>
            </a:endParaRPr>
          </a:p>
        </p:txBody>
      </p:sp>
      <p:pic>
        <p:nvPicPr>
          <p:cNvPr id="547844" name="Picture 4" descr="Paris 2008 17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1600" y="1447800"/>
            <a:ext cx="6781800" cy="50863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41" name="Rectangle 5"/>
          <p:cNvSpPr>
            <a:spLocks noGrp="1" noChangeArrowheads="1"/>
          </p:cNvSpPr>
          <p:nvPr>
            <p:ph type="title"/>
          </p:nvPr>
        </p:nvSpPr>
        <p:spPr>
          <a:xfrm>
            <a:off x="755576" y="332656"/>
            <a:ext cx="8183880" cy="1051560"/>
          </a:xfrm>
        </p:spPr>
        <p:txBody>
          <a:bodyPr/>
          <a:lstStyle/>
          <a:p>
            <a:r>
              <a:rPr lang="sr-Latn-CS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Rastvaranje</a:t>
            </a:r>
            <a:endParaRPr lang="en-US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51940" name="Picture 4" descr="Paris 2008 17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95400" y="1371600"/>
            <a:ext cx="6934200" cy="5200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60648"/>
            <a:ext cx="8183880" cy="1051560"/>
          </a:xfrm>
        </p:spPr>
        <p:txBody>
          <a:bodyPr/>
          <a:lstStyle/>
          <a:p>
            <a:r>
              <a:rPr lang="sl-SI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IZOLATOR sa negativnim pritiskom</a:t>
            </a:r>
            <a:endParaRPr lang="en-US" sz="2800" dirty="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794627" name="Picture 3" descr="pharm_2glove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05000" y="1447800"/>
            <a:ext cx="5715000" cy="5229225"/>
          </a:xfrm>
          <a:noFill/>
          <a:ln/>
        </p:spPr>
      </p:pic>
      <p:sp>
        <p:nvSpPr>
          <p:cNvPr id="794628" name="Text Box 4"/>
          <p:cNvSpPr txBox="1">
            <a:spLocks noChangeArrowheads="1"/>
          </p:cNvSpPr>
          <p:nvPr/>
        </p:nvSpPr>
        <p:spPr bwMode="auto">
          <a:xfrm>
            <a:off x="746125" y="6589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en-US"/>
          </a:p>
        </p:txBody>
      </p:sp>
      <p:sp>
        <p:nvSpPr>
          <p:cNvPr id="794629" name="Text Box 5"/>
          <p:cNvSpPr txBox="1">
            <a:spLocks noChangeArrowheads="1"/>
          </p:cNvSpPr>
          <p:nvPr/>
        </p:nvSpPr>
        <p:spPr bwMode="auto">
          <a:xfrm>
            <a:off x="898525" y="6056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en-US"/>
          </a:p>
        </p:txBody>
      </p:sp>
      <p:sp>
        <p:nvSpPr>
          <p:cNvPr id="794630" name="Text Box 6"/>
          <p:cNvSpPr txBox="1">
            <a:spLocks noChangeArrowheads="1"/>
          </p:cNvSpPr>
          <p:nvPr/>
        </p:nvSpPr>
        <p:spPr bwMode="auto">
          <a:xfrm>
            <a:off x="898525" y="6132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9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462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404664"/>
            <a:ext cx="77724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РОБОТИЗОВАНИ СИСТЕМИ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124744"/>
            <a:ext cx="8027232" cy="3474688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намењени цитотоксичној припреми терапије и смештени су у контролисани радни простор изолатора.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CytoCare</a:t>
            </a:r>
            <a:r>
              <a:rPr lang="sr-Latn-CS" b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®</a:t>
            </a:r>
            <a:r>
              <a:rPr lang="sr-Latn-C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je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први роботизовани систем за припрему цитотоксичних лекова за парентералну примену у окружењу ИСО класе 5.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смањује губитке током реконституције, количину отпада, висину трошкова и омогућава унапређење процеса производње и заштите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3573016"/>
            <a:ext cx="468052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404664"/>
            <a:ext cx="7772400" cy="64807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ИОЛОШКИ БЕЗБЕДНИ КАБИНЕТИ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280920" cy="3330672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затворени, вентилациони радни простори, чија је намена заштита оператера, опреме и животне средине, од штетних агенаса, током припреме цитотоксичне терапије.</a:t>
            </a:r>
          </a:p>
          <a:p>
            <a:pPr algn="l">
              <a:buFont typeface="Arial" pitchFamily="34" charset="0"/>
              <a:buChar char="•"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вршена је модификација дизајна ових кабинета, у чијој основи је било додавање ХЕПА филтер система за испуст ваздуха.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Класа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БСЦ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Постоје три врсте БЦС кабинета:             Класа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БСЦ ( А1, А2, Б1, Б2 )</a:t>
            </a:r>
          </a:p>
          <a:p>
            <a:pPr algn="l"/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Класа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БСЦ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 descr="https://tse3.mm.bing.net/th?id=OIP.N_fEg0SGA_rjffvNjnRqpwHaHa&amp;pid=15.1&amp;P=0&amp;w=300&amp;h=3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4005064"/>
            <a:ext cx="324036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tse3.mm.bing.net/th?id=OIP.3QhDM6ttkIfTioxBTvGrZQHaHa&amp;pid=15.1&amp;P=0&amp;w=300&amp;h=3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77073"/>
            <a:ext cx="396044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7"/>
            <a:ext cx="8280000" cy="61200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sr-Cyrl-RS" sz="2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Latn-CS" sz="2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редства личне заштите</a:t>
            </a:r>
            <a:endParaRPr lang="sr-Cyrl-CS" sz="2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орају испуњавати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прописане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стандарде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циљу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обезбеђивања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неопходног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ниво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заштите.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аштитни мантил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и,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рукавице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маск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е,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кап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е,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заштитне наочари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каљаче.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725144"/>
            <a:ext cx="3744416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725144"/>
            <a:ext cx="381642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476672"/>
            <a:ext cx="77724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800" dirty="0" smtClean="0"/>
              <a:t>ПОТРОШНИ МАТЕРИЈАЛ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099240" cy="3474688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циљу гаранције максималних стандарда сигурности током припрема цитотоксичних лекова, мора се користити одговарајућа техничка опрема и потрошни материјал.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Потрошни материјал је за једнократну примену и чине га: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трослојне подлоге за рад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шприцеви (троделни) од полипропилена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игле различитих промера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средства за затварање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221088"/>
            <a:ext cx="324036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24944"/>
            <a:ext cx="244827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332656"/>
            <a:ext cx="7772400" cy="504056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 smtClean="0"/>
              <a:t>ЗАТВОРЕНИ ТРАНСФЕР СИСТЕМИ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099240" cy="5256584"/>
          </a:xfrm>
        </p:spPr>
        <p:txBody>
          <a:bodyPr>
            <a:normAutofit/>
          </a:bodyPr>
          <a:lstStyle/>
          <a:p>
            <a:pPr algn="l"/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Затворени трансфер системи су уређаји који механички спречавају прелазак контаминената средине у систем и излаз резидуа опасних лекова и контаминираних пара ван система.</a:t>
            </a:r>
          </a:p>
          <a:p>
            <a:pPr algn="l"/>
            <a:endParaRPr lang="sr-Cyrl-R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sr-Cyrl-RS" sz="1600" b="1" i="1" dirty="0" smtClean="0">
                <a:solidFill>
                  <a:schemeClr val="tx1"/>
                </a:solidFill>
                <a:latin typeface="Times New Roman"/>
                <a:ea typeface="Calibri"/>
              </a:rPr>
              <a:t>PhaSeal</a:t>
            </a:r>
            <a:r>
              <a:rPr lang="sr-Latn-CS" sz="1600" b="1" i="1" baseline="30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®</a:t>
            </a:r>
            <a:endParaRPr lang="en-US" sz="1600" b="1" i="1" baseline="30000" dirty="0" smtClean="0">
              <a:solidFill>
                <a:schemeClr val="tx1"/>
              </a:solidFill>
              <a:latin typeface="Times New Roman"/>
              <a:ea typeface="Calibri"/>
              <a:cs typeface="Times New Roman"/>
            </a:endParaRPr>
          </a:p>
          <a:p>
            <a:pPr algn="l"/>
            <a:r>
              <a:rPr lang="sr-Cyrl-RS" sz="1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изједначеност притиска помоћу двослојне мембране и херметичког проширења</a:t>
            </a:r>
            <a:r>
              <a:rPr lang="sr-Latn-CS" sz="1600" baseline="30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en-US" sz="1600" baseline="300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l"/>
            <a:endParaRPr lang="sr-Cyrl-R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sr-Cyrl-R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5" name="Picture 4" descr="https://tse3.mm.bing.net/th?id=OIP.PycuFMDlUTTIHNJPdDoUlAHaEn&amp;pid=15.1&amp;P=0&amp;w=261&amp;h=16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924944"/>
            <a:ext cx="273630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7545" y="4221089"/>
            <a:ext cx="72728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/>
              <a:t>Clave</a:t>
            </a:r>
            <a:r>
              <a:rPr lang="ru-RU" b="1" i="1" baseline="30000" dirty="0" smtClean="0"/>
              <a:t>®</a:t>
            </a:r>
            <a:r>
              <a:rPr lang="ru-RU" b="1" i="1" dirty="0" smtClean="0"/>
              <a:t> </a:t>
            </a:r>
            <a:r>
              <a:rPr lang="en-US" b="1" i="1" dirty="0" smtClean="0"/>
              <a:t>oncology</a:t>
            </a:r>
            <a:endParaRPr lang="sr-Cyrl-RS" b="1" i="1" dirty="0" smtClean="0"/>
          </a:p>
          <a:p>
            <a:r>
              <a:rPr lang="sr-Cyrl-RS" sz="1600" dirty="0" smtClean="0"/>
              <a:t>Компатибилан са крвљу, липидним производима, цитотоксичним лековима</a:t>
            </a:r>
            <a:endParaRPr lang="en-US" sz="1600" dirty="0"/>
          </a:p>
        </p:txBody>
      </p:sp>
      <p:pic>
        <p:nvPicPr>
          <p:cNvPr id="7" name="Picture 6" descr="https://tse2.mm.bing.net/th?id=OIP.LEfdomMvK7_3lF_ccfvLnwHaHa&amp;pid=15.1&amp;P=0&amp;w=300&amp;h=3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013176"/>
            <a:ext cx="259228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89"/>
            <a:ext cx="8280000" cy="6120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l-SI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Припрема </a:t>
            </a: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sl-SI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итостатика</a:t>
            </a: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т</a:t>
            </a:r>
            <a:r>
              <a:rPr lang="sl-SI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ехнике </a:t>
            </a: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l-SI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ада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C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естерилни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оралн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чврст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дозиран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обли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ци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оралн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течн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препарат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препарат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за спољашњу употребу.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Оралне цитотоксичне лекове треба чувати одвојено од осталих лекова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јасно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обележити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са "ОПРЕЗ: ЦИТОТОКСИЧНИ  ЛЕКОВИ".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Било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манипулација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цитостатским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лековима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врши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у изолаторима или коморама са вертикалним ламинарним протоком ваздуха.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Стерилни</a:t>
            </a:r>
            <a:r>
              <a:rPr lang="sr-Cyrl-C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парентералну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примену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вака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манипулација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њима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спроводи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примену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одговарајућх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протокола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одржавање стерилности препарата и превенцију контаминације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579300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Ћелијска кинетика тумора</a:t>
            </a:r>
            <a:endParaRPr lang="sr-Cyrl-C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sr-Cyrl-C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Ту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морск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ћелиј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се деле брже од већине нормалних ћелија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еке туморске ћелије се деле спорије од ћелија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костне сржи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ендотелних ћелија слузокоже (црева)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фоликула длаке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ретикулоендотелног система и герминативних ћелија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Већина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солидних тумора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код људи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расте полако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и опоравак од цитотоксичних лекова је у тим туморима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, али је и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брз за нормалну костну срж и црева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. Овај брзи опоравак нормалних ткива користи се при спровођењу интермитентних циклуса хемиотерапије.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09396"/>
            <a:ext cx="8280000" cy="6120000"/>
          </a:xfrm>
        </p:spPr>
        <p:txBody>
          <a:bodyPr>
            <a:normAutofit/>
          </a:bodyPr>
          <a:lstStyle/>
          <a:p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Прописана припрема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мора бити документована и на одељењу и у апотеци и мора да садржи: име пацијента, одељење, хемиотерапијски протокол, начин примене (болус или инфузија) и дозу.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Сигнатура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садржи податке о пацијенту, име лека, дозу и запремину раствора у милилитрима, као и назив вехикулума, заједно са датумом припреме и роком употребе.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l-SI" sz="2400" dirty="0" smtClean="0">
                <a:latin typeface="Times New Roman" pitchFamily="18" charset="0"/>
                <a:cs typeface="Times New Roman" pitchFamily="18" charset="0"/>
              </a:rPr>
              <a:t>Када је могуће, лекар треба да се определи за готов производ и доза треба да одговара постојећој. 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l-SI" sz="2400" dirty="0" smtClean="0">
                <a:latin typeface="Times New Roman" pitchFamily="18" charset="0"/>
                <a:cs typeface="Times New Roman" pitchFamily="18" charset="0"/>
              </a:rPr>
              <a:t>Да би се смањио ризик од контаминације, препорука је да се користе бочице са гуменим запушачем,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l-SI" sz="2400" dirty="0" smtClean="0">
                <a:latin typeface="Times New Roman" pitchFamily="18" charset="0"/>
                <a:cs typeface="Times New Roman" pitchFamily="18" charset="0"/>
              </a:rPr>
              <a:t>ампул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е.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инактивација цитотоксичног отпада:</a:t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- хемијска инактивација (5,25% натријум – хипохлорат и натријум – диетилдитиокарбамат)</a:t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спаљивање (по неким произвођачима на температури од 1000 °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r-Cyrl-R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1600" b="0" dirty="0">
              <a:effectLst/>
            </a:endParaRPr>
          </a:p>
        </p:txBody>
      </p:sp>
      <p:pic>
        <p:nvPicPr>
          <p:cNvPr id="3" name="Picture 2" descr="D:\Users\Ksenija\Desktop\Capture 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5"/>
            <a:ext cx="4032448" cy="230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140968"/>
            <a:ext cx="4032449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Olgica\Desktop\otpa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68960"/>
            <a:ext cx="37444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332656"/>
            <a:ext cx="77724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000" dirty="0" smtClean="0"/>
              <a:t>ТЕХНИКЕ РАДА – јединице за централизовану припрему</a:t>
            </a: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124744"/>
            <a:ext cx="8027232" cy="5184576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Циљ централизоване припреме - обезбедити стерилност препарата, заштиту оператера у свим фазама израде и спречавање контаминације радног окружења.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пријем упутница са клиника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састављаање радног налога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припрема лекова и потрошног материјала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биодеконтаминација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унос материјала у радни простор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растварање лека – завршна контрола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припрема лека (затворен трансфер систем)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сигнирање и паковање у зип кесу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уклањање отпадног материјала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провера од стране фармацеута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сигнирање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rmAutofit lnSpcReduction="10000"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Потрошни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материјал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једнократну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употребу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Шприцеви треба да буду довољно велики тако да не буду пуни када садрже целокупну дозу лека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нфузиони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препарати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пакују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у PVC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амбалажу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 (стаклена амбалажа уколико су инкомпатибилни).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Сви цитостатски лекови се апликују сами.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е могу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мешати са другим лековима због великог ризика појаве инкопатибилија и интеракција између лекова.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Цитотоксични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лекови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чувају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о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рма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нима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и фрижидери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кључем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а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обележавају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sz="2400" dirty="0" smtClean="0">
                <a:latin typeface="Times New Roman" pitchFamily="18" charset="0"/>
                <a:cs typeface="Times New Roman" pitchFamily="18" charset="0"/>
              </a:rPr>
              <a:t>са "ОПРЕЗ  ЦИТОТОКСИЧНИ ЛЕКОВИ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404664"/>
            <a:ext cx="7772400" cy="504056"/>
          </a:xfrm>
        </p:spPr>
        <p:txBody>
          <a:bodyPr>
            <a:normAutofit/>
          </a:bodyPr>
          <a:lstStyle/>
          <a:p>
            <a:pPr algn="ctr"/>
            <a:r>
              <a:rPr lang="sr-Cyrl-RS" sz="2000" dirty="0" smtClean="0"/>
              <a:t>МОНИТОРИНГ</a:t>
            </a: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7916416" cy="5184576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Мониторинг је континуирано прикупљање анализа и поређење података у циљу контроле и праћења производног процеса.</a:t>
            </a:r>
          </a:p>
          <a:p>
            <a:pPr algn="l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ТЕХНИЧКИ МОНИТОРИНГ</a:t>
            </a:r>
          </a:p>
          <a:p>
            <a:endParaRPr lang="en-US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оквиру техничке контроле треба спровести физичке и микробиолошке тестове.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Физички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тестови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обухватају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интегритетеа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ХЕПА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филтера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интегритета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цурења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цурења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регулације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притиска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аларма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брзина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протока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ваздуха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циркулација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ваздуха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разлике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притисцима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r-Cyrl-R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Микробиолошки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мониторинг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изолатору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врши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помоћу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следећих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тестова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таложне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плоче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узорковање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ваздуха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узорковање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површина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контактним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плочама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брисевима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algn="l">
              <a:buFont typeface="Arial" pitchFamily="34" charset="0"/>
              <a:buChar char="•"/>
            </a:pPr>
            <a:r>
              <a:rPr lang="sr-Cyrl-R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узимање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отисака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рукавица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r-Cyrl-R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ЗДРАВСТВЕНИ МОНИТОРИНГ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sr-Cyrl-R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Подразумева праћење здравственог стања кадра који је у непосредном контакту са цитостатицима.</a:t>
            </a: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Смернице укључују: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општи лекарски преглед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личну анамнезу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лабораторијски тестови крви</a:t>
            </a:r>
          </a:p>
          <a:p>
            <a:pPr algn="l">
              <a:buFont typeface="Arial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биолошко праћење крви/урина</a:t>
            </a:r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548680"/>
            <a:ext cx="7772400" cy="432048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/>
              <a:t>Технички мониторинг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280920" cy="5040560"/>
          </a:xfrm>
        </p:spPr>
        <p:txBody>
          <a:bodyPr>
            <a:normAutofit fontScale="850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sr-Cyrl-RS" dirty="0" smtClean="0"/>
              <a:t> спроводи се на дневном, недељном, месечном, тромесечном и годишњем нивоу</a:t>
            </a:r>
          </a:p>
          <a:p>
            <a:pPr algn="l">
              <a:buFont typeface="Arial" pitchFamily="34" charset="0"/>
              <a:buChar char="•"/>
            </a:pPr>
            <a:endParaRPr lang="sr-Cyrl-RS" dirty="0" smtClean="0"/>
          </a:p>
          <a:p>
            <a:pPr algn="l"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дневни тестови</a:t>
            </a:r>
            <a:r>
              <a:rPr lang="sr-Cyrl-RS" dirty="0" smtClean="0"/>
              <a:t> – постављају се хранљиве подлоге на сваком тестираном месту у оквиру изолатора и ламинарних комора, уређаја за трансфер, када се они налазе у оперативном статусу. Води с евиденција о промени притиска кроз филтер и притиска у изолатору, праћење протока ваздуха у изолатору. Праћење пада притиска кроз ХЕПА филтер, Праћење разлике у притиску између просторија за асептични рад и суседне просторије.</a:t>
            </a:r>
          </a:p>
          <a:p>
            <a:pPr algn="l"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недељни тестови -</a:t>
            </a:r>
            <a:r>
              <a:rPr lang="sr-Cyrl-RS" dirty="0" smtClean="0"/>
              <a:t>подразумевају постављање хранљивих подлога на местима за тестирање у радну средину када је уређај искључен, узимање бриса са руку оператера.</a:t>
            </a:r>
          </a:p>
          <a:p>
            <a:pPr algn="l"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месечни тестови </a:t>
            </a:r>
            <a:r>
              <a:rPr lang="sr-Cyrl-RS" dirty="0" smtClean="0"/>
              <a:t>- подразумевају узимање микробиолошких узорака са површина ламинарних комора и изолатора, уређаја за трансфер и радне средине.</a:t>
            </a:r>
          </a:p>
          <a:p>
            <a:pPr algn="l">
              <a:buFont typeface="Arial" pitchFamily="34" charset="0"/>
              <a:buChar char="•"/>
            </a:pPr>
            <a:r>
              <a:rPr lang="sr-Cyrl-RS" dirty="0" smtClean="0"/>
              <a:t> тромесечни тестови – одређују број честица у ваздуху у ламинарној комори и изолатору, уређајима за пренос, радној средини када је изолатор у оперативном статусу. Врши се провера улазног протока ваздуха у контролисаној радној зони за изолаторе са ламинарним и турбулентним протокм ваздуха.</a:t>
            </a:r>
          </a:p>
          <a:p>
            <a:pPr algn="l"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годишњи тестови - </a:t>
            </a:r>
            <a:r>
              <a:rPr lang="sr-Cyrl-RS" dirty="0" smtClean="0"/>
              <a:t>контролишу интегритет и ефикасност свих ХЕПА филтера. Врши се тест провере цурења за изолаторе, тест заштите оператера, као  калибрација опреме.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7"/>
            <a:ext cx="8280000" cy="6120000"/>
          </a:xfrm>
        </p:spPr>
        <p:txBody>
          <a:bodyPr>
            <a:normAutofit/>
          </a:bodyPr>
          <a:lstStyle/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У малигном тумору 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не постоји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механиз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ам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повратне спреге</a:t>
            </a:r>
            <a:endParaRPr lang="sr-Cyrl-C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аст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ћ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елије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у почетку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експоненцијал</a:t>
            </a:r>
            <a:r>
              <a:rPr lang="sr-Cyrl-R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Затим –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успоре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н.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реме дуплирања волумена постаје продужено због више фактора, од којих већина доприноси томе да је узнапредовали малигни тумор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мање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осетљив на лекове.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Лекови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примењују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хемиотерапији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су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најделотворнији 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према ћелијама које су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активне у циклусу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, а најмање делотворни према ћелијама  у мировању.</a:t>
            </a:r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Управо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ве последње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з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адржавају способност </a:t>
            </a:r>
            <a:r>
              <a:rPr lang="hr-HR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пролиферације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 те могу почети нову деобу након завршеног циклуса хемиотерапије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2376" y="332656"/>
            <a:ext cx="7772400" cy="648072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 smtClean="0"/>
              <a:t>ТЕРАПИЈА МАЛИГНИХ БОЛЕСТИ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268760"/>
            <a:ext cx="8027232" cy="4968552"/>
          </a:xfrm>
        </p:spPr>
        <p:txBody>
          <a:bodyPr>
            <a:normAutofit fontScale="92500" lnSpcReduction="10000"/>
          </a:bodyPr>
          <a:lstStyle/>
          <a:p>
            <a:pPr algn="l"/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sr-Cyrl-C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Терапија:</a:t>
            </a:r>
          </a:p>
          <a:p>
            <a:pPr algn="l">
              <a:buFont typeface="Arial" pitchFamily="34" charset="0"/>
              <a:buChar char="•"/>
            </a:pPr>
            <a:r>
              <a:rPr lang="sr-Cyrl-C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емиотерапиј</a:t>
            </a:r>
            <a:r>
              <a:rPr lang="sr-Cyrl-C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хируршк</a:t>
            </a:r>
            <a:r>
              <a:rPr lang="sr-Cyrl-C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интервенциј</a:t>
            </a:r>
            <a:r>
              <a:rPr lang="sr-Cyrl-C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l">
              <a:buFont typeface="Arial" pitchFamily="34" charset="0"/>
              <a:buChar char="•"/>
            </a:pPr>
            <a:r>
              <a:rPr lang="sr-Cyrl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радио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хормонск</a:t>
            </a:r>
            <a:r>
              <a:rPr lang="sr-Cyrl-C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терапиј</a:t>
            </a:r>
            <a:r>
              <a:rPr lang="sr-Cyrl-C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l">
              <a:buFont typeface="Arial" pitchFamily="34" charset="0"/>
              <a:buChar char="•"/>
            </a:pPr>
            <a:r>
              <a:rPr lang="sr-Cyrl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отодинамска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генска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имунотерапија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инхибитори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ангиогенезе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терапије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развоју</a:t>
            </a:r>
            <a:endParaRPr lang="sr-Cyrl-R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endParaRPr lang="sr-Cyrl-R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sr-Cyrl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Хемиотерапија се користи самостално или у комбинацији с другим приступима лечења.</a:t>
            </a:r>
          </a:p>
          <a:p>
            <a:pPr algn="l"/>
            <a:endParaRPr lang="sr-Cyrl-R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sr-Cyrl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Код неких тумора је могуће постићи излечење, код неких продужити живот пацијунту, док су неки тумори прилично неосетљиви.</a:t>
            </a:r>
            <a:endParaRPr lang="sr-Cyrl-C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7"/>
            <a:ext cx="8280000" cy="6120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hr-H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емиотерапија малигних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обољења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Хемиотерапија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поред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хируршке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интервенције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зрачења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методу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избора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иако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елика токсичност и мала специфичност деловања главни недостаци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хемиотерапеутика</a:t>
            </a:r>
            <a:r>
              <a:rPr lang="hr-HR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Идеалан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хемиотерапеутик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уништавао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туморске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ћелије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постоји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не разликује малигне од здравих ћелија.</a:t>
            </a:r>
          </a:p>
          <a:p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ористе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комбинације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хемиотерапеутика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препарати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модификованим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циљаним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ослобађањем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туморско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ткиво</a:t>
            </a:r>
            <a:r>
              <a:rPr lang="sr-Cyrl-C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4288"/>
            <a:ext cx="8280000" cy="63830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Подела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цитостатика</a:t>
            </a:r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Цитотоксични лекови углавном сузбијају пролиферацију ћелија, што значи да већина ових лекова оштећује ДНК и тако започиње апоптозу.</a:t>
            </a:r>
          </a:p>
          <a:p>
            <a:pPr>
              <a:buNone/>
            </a:pPr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 успешност примене хемиотерапије, показало се важно да се зна у којој фази ћелиског циклуса се налази малигна ћелија током терапије.</a:t>
            </a:r>
          </a:p>
          <a:p>
            <a:endParaRPr lang="sr-Cyrl-C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У односу на циклус ћелиске деобе, цитотоксични лекови се могу поделити на: </a:t>
            </a:r>
          </a:p>
          <a:p>
            <a:pPr>
              <a:buFontTx/>
              <a:buChar char="-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фазно специфичне</a:t>
            </a:r>
          </a:p>
          <a:p>
            <a:pPr>
              <a:buFontTx/>
              <a:buChar char="-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циклус специфичне</a:t>
            </a:r>
          </a:p>
          <a:p>
            <a:pPr>
              <a:buFontTx/>
              <a:buChar char="-"/>
            </a:pP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циклус неспецифичне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15053</TotalTime>
  <Words>2771</Words>
  <Application>Microsoft Office PowerPoint</Application>
  <PresentationFormat>On-screen Show (4:3)</PresentationFormat>
  <Paragraphs>368</Paragraphs>
  <Slides>55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4" baseType="lpstr">
      <vt:lpstr>Arial</vt:lpstr>
      <vt:lpstr>Calibri</vt:lpstr>
      <vt:lpstr>Comic Sans MS</vt:lpstr>
      <vt:lpstr>Times New Roman</vt:lpstr>
      <vt:lpstr>Verdana</vt:lpstr>
      <vt:lpstr>Wingdings</vt:lpstr>
      <vt:lpstr>Wingdings 2</vt:lpstr>
      <vt:lpstr>Aspect</vt:lpstr>
      <vt:lpstr>Clip</vt:lpstr>
      <vt:lpstr>Фармацеутска технологија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ТЕРАПИЈА МАЛИГНИХ БОЛЕСТИ</vt:lpstr>
      <vt:lpstr>PowerPoint Presentation</vt:lpstr>
      <vt:lpstr>PowerPoint Presentation</vt:lpstr>
      <vt:lpstr>Подела цитостатика </vt:lpstr>
      <vt:lpstr>PowerPoint Presentation</vt:lpstr>
      <vt:lpstr>PowerPoint Presentation</vt:lpstr>
      <vt:lpstr>PowerPoint Presentation</vt:lpstr>
      <vt:lpstr>PowerPoint Presentation</vt:lpstr>
      <vt:lpstr>Резултати лечења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IZOLATOR sa pozitivnim pritiskom</vt:lpstr>
      <vt:lpstr> IZOLATORI sa pozitivnim pritiskom</vt:lpstr>
      <vt:lpstr> IZOLATORI sa pozitivnim pritiskom</vt:lpstr>
      <vt:lpstr>ИЗОЛАТОРИ</vt:lpstr>
      <vt:lpstr>Trebovanje </vt:lpstr>
      <vt:lpstr>Priprema leka</vt:lpstr>
      <vt:lpstr>Priprema leka i pribora za rastvaranje</vt:lpstr>
      <vt:lpstr>Komora za ubacivanje i sterilizaciju materijala</vt:lpstr>
      <vt:lpstr>БИОДЕКОНТАМИНАЦИЈА  Биодеконтминацијом се постиже одговарајући степен сигурности стерилности, који смањује могућност контаминације производа у изолатору.   Најчешће у употреби: ВХП, перхлорна киселина и формалдехид.</vt:lpstr>
      <vt:lpstr>Priprema za rad: postavljanje kese za citotoksični “otpad”</vt:lpstr>
      <vt:lpstr>Rastvaranje</vt:lpstr>
      <vt:lpstr>Rastvaranje</vt:lpstr>
      <vt:lpstr>Rastvaranje</vt:lpstr>
      <vt:lpstr>Rastvaranje</vt:lpstr>
      <vt:lpstr>Rastvaranje: završna kontrola</vt:lpstr>
      <vt:lpstr>Rastvaranje</vt:lpstr>
      <vt:lpstr>IZOLATOR sa negativnim pritiskom</vt:lpstr>
      <vt:lpstr>РОБОТИЗОВАНИ СИСТЕМИ</vt:lpstr>
      <vt:lpstr>БИОЛОШКИ БЕЗБЕДНИ КАБИНЕТИ</vt:lpstr>
      <vt:lpstr>PowerPoint Presentation</vt:lpstr>
      <vt:lpstr>ПОТРОШНИ МАТЕРИЈАЛ</vt:lpstr>
      <vt:lpstr>ЗАТВОРЕНИ ТРАНСФЕР СИСТЕМИ</vt:lpstr>
      <vt:lpstr>PowerPoint Presentation</vt:lpstr>
      <vt:lpstr>PowerPoint Presentation</vt:lpstr>
      <vt:lpstr>инактивација цитотоксичног отпада:  - хемијска инактивација (5,25% натријум – хипохлорат и натријум – диетилдитиокарбамат) - спаљивање (по неким произвођачима на температури од 1000 °C) </vt:lpstr>
      <vt:lpstr>ТЕХНИКЕ РАДА – јединице за централизовану припрему</vt:lpstr>
      <vt:lpstr>PowerPoint Presentation</vt:lpstr>
      <vt:lpstr>МОНИТОРИНГ</vt:lpstr>
      <vt:lpstr>Технички мониторинг</vt:lpstr>
    </vt:vector>
  </TitlesOfParts>
  <Company>Co &amp; Ltd. OEM Windows XP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Радиофармацеутици</dc:title>
  <dc:creator>System ® SP2</dc:creator>
  <cp:lastModifiedBy>Marina Tomovic</cp:lastModifiedBy>
  <cp:revision>117</cp:revision>
  <dcterms:created xsi:type="dcterms:W3CDTF">2017-10-31T03:00:43Z</dcterms:created>
  <dcterms:modified xsi:type="dcterms:W3CDTF">2021-02-01T09:44:25Z</dcterms:modified>
</cp:coreProperties>
</file>